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42" r:id="rId3"/>
    <p:sldId id="407" r:id="rId4"/>
    <p:sldId id="549" r:id="rId5"/>
    <p:sldId id="423" r:id="rId6"/>
    <p:sldId id="547" r:id="rId7"/>
    <p:sldId id="550" r:id="rId8"/>
    <p:sldId id="559" r:id="rId9"/>
    <p:sldId id="551" r:id="rId10"/>
    <p:sldId id="419" r:id="rId11"/>
    <p:sldId id="552" r:id="rId12"/>
    <p:sldId id="560" r:id="rId13"/>
    <p:sldId id="561" r:id="rId14"/>
    <p:sldId id="548" r:id="rId15"/>
    <p:sldId id="553" r:id="rId16"/>
    <p:sldId id="554" r:id="rId17"/>
    <p:sldId id="555" r:id="rId18"/>
    <p:sldId id="562" r:id="rId19"/>
    <p:sldId id="558" r:id="rId20"/>
    <p:sldId id="563" r:id="rId21"/>
    <p:sldId id="557" r:id="rId22"/>
    <p:sldId id="545" r:id="rId23"/>
    <p:sldId id="543" r:id="rId24"/>
    <p:sldId id="544" r:id="rId25"/>
    <p:sldId id="546" r:id="rId26"/>
    <p:sldId id="565" r:id="rId27"/>
    <p:sldId id="566" r:id="rId28"/>
    <p:sldId id="5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1"/>
    <p:restoredTop sz="96654"/>
  </p:normalViewPr>
  <p:slideViewPr>
    <p:cSldViewPr snapToGrid="0" snapToObjects="1">
      <p:cViewPr varScale="1">
        <p:scale>
          <a:sx n="128" d="100"/>
          <a:sy n="128" d="100"/>
        </p:scale>
        <p:origin x="1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3/21/25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3/21/25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3/21/25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3/21/25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Fuels</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7082274" cy="3845418"/>
          </a:xfrm>
        </p:spPr>
        <p:txBody>
          <a:bodyPr>
            <a:noAutofit/>
          </a:bodyPr>
          <a:lstStyle/>
          <a:p>
            <a:r>
              <a:rPr lang="en-US" sz="2000" dirty="0"/>
              <a:t>Most phenomena occurring inside oxide fuel pellets are thermally activated, and a good knowledge of the thermal field inside the fuel stack is key</a:t>
            </a:r>
          </a:p>
          <a:p>
            <a:r>
              <a:rPr lang="en-US" sz="2000" dirty="0"/>
              <a:t>Centerline temperatures can reach above 2000C, significantly higher than thermal LWRs</a:t>
            </a:r>
          </a:p>
          <a:p>
            <a:r>
              <a:rPr lang="en-US" sz="2000" dirty="0"/>
              <a:t>Thermal conductivity is low and degrades with irradiation</a:t>
            </a:r>
          </a:p>
          <a:p>
            <a:r>
              <a:rPr lang="en-US" sz="2000" dirty="0"/>
              <a:t>Due to the steep thermal gradient, thermal stress cracks form </a:t>
            </a:r>
          </a:p>
          <a:p>
            <a:r>
              <a:rPr lang="en-US" sz="2000" dirty="0"/>
              <a:t>Restructuring takes place due to the high temperatures, leading to distinct regions in the fuel</a:t>
            </a:r>
          </a:p>
          <a:p>
            <a:endParaRPr lang="en-US" sz="2000" dirty="0"/>
          </a:p>
        </p:txBody>
      </p:sp>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7" name="Picture 6">
            <a:extLst>
              <a:ext uri="{FF2B5EF4-FFF2-40B4-BE49-F238E27FC236}">
                <a16:creationId xmlns:a16="http://schemas.microsoft.com/office/drawing/2014/main" id="{A1AC2DEA-7714-0B45-8BC1-8D4FD34F3E51}"/>
              </a:ext>
            </a:extLst>
          </p:cNvPr>
          <p:cNvPicPr>
            <a:picLocks noChangeAspect="1"/>
          </p:cNvPicPr>
          <p:nvPr/>
        </p:nvPicPr>
        <p:blipFill>
          <a:blip r:embed="rId2"/>
          <a:stretch>
            <a:fillRect/>
          </a:stretch>
        </p:blipFill>
        <p:spPr>
          <a:xfrm>
            <a:off x="8209998" y="1405493"/>
            <a:ext cx="2844800" cy="2387191"/>
          </a:xfrm>
          <a:prstGeom prst="rect">
            <a:avLst/>
          </a:prstGeom>
        </p:spPr>
      </p:pic>
      <p:pic>
        <p:nvPicPr>
          <p:cNvPr id="8" name="Picture 7">
            <a:extLst>
              <a:ext uri="{FF2B5EF4-FFF2-40B4-BE49-F238E27FC236}">
                <a16:creationId xmlns:a16="http://schemas.microsoft.com/office/drawing/2014/main" id="{6377BF14-4331-0444-A21A-5DE2FD89FAA0}"/>
              </a:ext>
            </a:extLst>
          </p:cNvPr>
          <p:cNvPicPr>
            <a:picLocks noChangeAspect="1"/>
          </p:cNvPicPr>
          <p:nvPr/>
        </p:nvPicPr>
        <p:blipFill>
          <a:blip r:embed="rId3"/>
          <a:stretch>
            <a:fillRect/>
          </a:stretch>
        </p:blipFill>
        <p:spPr>
          <a:xfrm>
            <a:off x="8140976" y="4004853"/>
            <a:ext cx="3384824" cy="2387191"/>
          </a:xfrm>
          <a:prstGeom prst="rect">
            <a:avLst/>
          </a:prstGeom>
        </p:spPr>
      </p:pic>
    </p:spTree>
    <p:extLst>
      <p:ext uri="{BB962C8B-B14F-4D97-AF65-F5344CB8AC3E}">
        <p14:creationId xmlns:p14="http://schemas.microsoft.com/office/powerpoint/2010/main" val="273602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51A8-BC3E-754A-B33C-F5252F2440B6}"/>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5C4ABDE3-8DD9-544F-A3F2-B54E2F4CA12A}"/>
              </a:ext>
            </a:extLst>
          </p:cNvPr>
          <p:cNvSpPr>
            <a:spLocks noGrp="1"/>
          </p:cNvSpPr>
          <p:nvPr>
            <p:ph idx="1"/>
          </p:nvPr>
        </p:nvSpPr>
        <p:spPr>
          <a:xfrm>
            <a:off x="609600" y="2160494"/>
            <a:ext cx="7470913" cy="4449027"/>
          </a:xfrm>
        </p:spPr>
        <p:txBody>
          <a:bodyPr/>
          <a:lstStyle/>
          <a:p>
            <a:r>
              <a:rPr lang="en-US" sz="2000" dirty="0"/>
              <a:t>Pu bearing fast reactor oxide fuels display four defining regions of a restructured pellet:</a:t>
            </a:r>
          </a:p>
          <a:p>
            <a:pPr lvl="1"/>
            <a:r>
              <a:rPr lang="en-US" sz="2000" dirty="0"/>
              <a:t>the central void, the columnar grain growth region, the equiaxed grain growth region, and the as-sintered region</a:t>
            </a:r>
          </a:p>
          <a:p>
            <a:endParaRPr lang="en-US" sz="2000" dirty="0"/>
          </a:p>
          <a:p>
            <a:endParaRPr lang="en-US" sz="2000" dirty="0"/>
          </a:p>
        </p:txBody>
      </p:sp>
      <p:sp>
        <p:nvSpPr>
          <p:cNvPr id="4" name="Slide Number Placeholder 3">
            <a:extLst>
              <a:ext uri="{FF2B5EF4-FFF2-40B4-BE49-F238E27FC236}">
                <a16:creationId xmlns:a16="http://schemas.microsoft.com/office/drawing/2014/main" id="{94770477-52D8-0A4A-9AA5-684FADF01FB4}"/>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6921BB5A-21DE-9744-978F-A4F9A10AE3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64232" y="2601646"/>
            <a:ext cx="3536119" cy="3529679"/>
          </a:xfrm>
          <a:prstGeom prst="rect">
            <a:avLst/>
          </a:prstGeom>
        </p:spPr>
      </p:pic>
      <p:pic>
        <p:nvPicPr>
          <p:cNvPr id="6" name="Content Placeholder 5">
            <a:extLst>
              <a:ext uri="{FF2B5EF4-FFF2-40B4-BE49-F238E27FC236}">
                <a16:creationId xmlns:a16="http://schemas.microsoft.com/office/drawing/2014/main" id="{AF3B7627-7C5D-9E46-86D4-BFB79D96273F}"/>
              </a:ext>
            </a:extLst>
          </p:cNvPr>
          <p:cNvPicPr>
            <a:picLocks noChangeAspect="1"/>
          </p:cNvPicPr>
          <p:nvPr/>
        </p:nvPicPr>
        <p:blipFill>
          <a:blip r:embed="rId3"/>
          <a:stretch>
            <a:fillRect/>
          </a:stretch>
        </p:blipFill>
        <p:spPr>
          <a:xfrm>
            <a:off x="2062752" y="3578258"/>
            <a:ext cx="4129326" cy="3243977"/>
          </a:xfrm>
          <a:prstGeom prst="rect">
            <a:avLst/>
          </a:prstGeom>
        </p:spPr>
      </p:pic>
    </p:spTree>
    <p:extLst>
      <p:ext uri="{BB962C8B-B14F-4D97-AF65-F5344CB8AC3E}">
        <p14:creationId xmlns:p14="http://schemas.microsoft.com/office/powerpoint/2010/main" val="29331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EE1E-F53A-98F3-67A1-37EDB8B73A51}"/>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F0367ABB-D700-37D0-7A73-930E2DA43C85}"/>
              </a:ext>
            </a:extLst>
          </p:cNvPr>
          <p:cNvSpPr>
            <a:spLocks noGrp="1"/>
          </p:cNvSpPr>
          <p:nvPr>
            <p:ph idx="1"/>
          </p:nvPr>
        </p:nvSpPr>
        <p:spPr>
          <a:xfrm>
            <a:off x="609599" y="1847952"/>
            <a:ext cx="7849231" cy="3965670"/>
          </a:xfrm>
        </p:spPr>
        <p:txBody>
          <a:bodyPr/>
          <a:lstStyle/>
          <a:p>
            <a:r>
              <a:rPr lang="en-US" sz="2000" dirty="0"/>
              <a:t>The central void forms from the accumulation of voids and pores present in the fuel along a thermal gradient</a:t>
            </a:r>
          </a:p>
          <a:p>
            <a:r>
              <a:rPr lang="en-US" sz="2000" dirty="0"/>
              <a:t>The pores orient in a lenticular shape normal to the temperature gradient</a:t>
            </a:r>
          </a:p>
          <a:p>
            <a:r>
              <a:rPr lang="en-US" sz="2000" dirty="0"/>
              <a:t>The pores are filled with gas, and thus have a higher temperature gradient than that across the fuel</a:t>
            </a:r>
          </a:p>
          <a:p>
            <a:r>
              <a:rPr lang="en-US" sz="2000" dirty="0"/>
              <a:t>The difference in fuel vapor pressures from hot to cold induces an evaporation–condensation mechanism: fuel evaporating from the hot face and condensing on the cold face travels down the thermal gradient</a:t>
            </a:r>
          </a:p>
          <a:p>
            <a:r>
              <a:rPr lang="en-US" sz="2000" dirty="0"/>
              <a:t>This induces an inverse displacement of the lenticular pores that climb the thermal gradient toward the center of the pellet</a:t>
            </a:r>
          </a:p>
          <a:p>
            <a:r>
              <a:rPr lang="en-US" sz="2000" dirty="0"/>
              <a:t>Vapor transport requires T~1800C</a:t>
            </a:r>
          </a:p>
          <a:p>
            <a:endParaRPr lang="en-US" sz="2000" dirty="0"/>
          </a:p>
        </p:txBody>
      </p:sp>
      <p:sp>
        <p:nvSpPr>
          <p:cNvPr id="4" name="Slide Number Placeholder 3">
            <a:extLst>
              <a:ext uri="{FF2B5EF4-FFF2-40B4-BE49-F238E27FC236}">
                <a16:creationId xmlns:a16="http://schemas.microsoft.com/office/drawing/2014/main" id="{DD86FBD6-9C0E-5E73-E9FA-535A80155B9E}"/>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dirty="0"/>
          </a:p>
        </p:txBody>
      </p:sp>
      <p:pic>
        <p:nvPicPr>
          <p:cNvPr id="5" name="Picture 4">
            <a:extLst>
              <a:ext uri="{FF2B5EF4-FFF2-40B4-BE49-F238E27FC236}">
                <a16:creationId xmlns:a16="http://schemas.microsoft.com/office/drawing/2014/main" id="{BDDB3D6C-3CD0-2624-308A-9879BB576FCB}"/>
              </a:ext>
            </a:extLst>
          </p:cNvPr>
          <p:cNvPicPr>
            <a:picLocks noChangeAspect="1"/>
          </p:cNvPicPr>
          <p:nvPr/>
        </p:nvPicPr>
        <p:blipFill>
          <a:blip r:embed="rId2"/>
          <a:stretch>
            <a:fillRect/>
          </a:stretch>
        </p:blipFill>
        <p:spPr>
          <a:xfrm>
            <a:off x="8760282" y="1615725"/>
            <a:ext cx="2702325" cy="2677980"/>
          </a:xfrm>
          <a:prstGeom prst="rect">
            <a:avLst/>
          </a:prstGeom>
        </p:spPr>
      </p:pic>
      <p:pic>
        <p:nvPicPr>
          <p:cNvPr id="2050" name="Picture 2" descr="Computer Simulation of Pore Migration Due to Temperature Gradients in  Nuclear Oxide Fuel | Semantic Scholar">
            <a:extLst>
              <a:ext uri="{FF2B5EF4-FFF2-40B4-BE49-F238E27FC236}">
                <a16:creationId xmlns:a16="http://schemas.microsoft.com/office/drawing/2014/main" id="{B525902F-5D64-9091-5556-2578BE09C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939" y="4382467"/>
            <a:ext cx="2339009" cy="233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338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0B3C-37F3-37B2-11BB-1D85E20D3AB9}"/>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BCA63B21-E91C-ABC6-08B2-C9EFB31C6C4B}"/>
              </a:ext>
            </a:extLst>
          </p:cNvPr>
          <p:cNvSpPr>
            <a:spLocks noGrp="1"/>
          </p:cNvSpPr>
          <p:nvPr>
            <p:ph idx="1"/>
          </p:nvPr>
        </p:nvSpPr>
        <p:spPr>
          <a:xfrm>
            <a:off x="609600" y="1848678"/>
            <a:ext cx="7371522" cy="4277487"/>
          </a:xfrm>
        </p:spPr>
        <p:txBody>
          <a:bodyPr/>
          <a:lstStyle/>
          <a:p>
            <a:pPr algn="l"/>
            <a:r>
              <a:rPr lang="en-US" sz="2000" b="0" i="0" u="none" strike="noStrike" baseline="0" dirty="0">
                <a:latin typeface=""/>
              </a:rPr>
              <a:t>While moving toward the pellet center, the lenticular pores destroy the initial fuel microstructure and leave behind them a dense fuel in elongated ‘columnar grains’ that appear clearly in micrographs</a:t>
            </a:r>
            <a:endParaRPr lang="en-US" sz="2000" dirty="0"/>
          </a:p>
          <a:p>
            <a:r>
              <a:rPr lang="en-US" sz="2000" dirty="0"/>
              <a:t>The velocity of the pores varies rapidly with temperature, and the columnar grains only form at temperatures above ~1800C</a:t>
            </a:r>
          </a:p>
          <a:p>
            <a:r>
              <a:rPr lang="en-US" sz="2000" dirty="0"/>
              <a:t>Below 1800C, an equiaxed region consists of grains that have undergone significant growth when compared to the un-irradiated samples</a:t>
            </a:r>
          </a:p>
          <a:p>
            <a:r>
              <a:rPr lang="en-US" sz="2000" dirty="0"/>
              <a:t>At the periphery of the fuel pellet, temperatures are sufficiently low to limit grain growth, and thus the microstructure doesn’t undergo rapid changes</a:t>
            </a:r>
          </a:p>
          <a:p>
            <a:endParaRPr lang="en-US" sz="2000" dirty="0"/>
          </a:p>
        </p:txBody>
      </p:sp>
      <p:sp>
        <p:nvSpPr>
          <p:cNvPr id="4" name="Slide Number Placeholder 3">
            <a:extLst>
              <a:ext uri="{FF2B5EF4-FFF2-40B4-BE49-F238E27FC236}">
                <a16:creationId xmlns:a16="http://schemas.microsoft.com/office/drawing/2014/main" id="{280A6695-828F-9C0B-5300-B7BBE639FC0F}"/>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BC0A7F5D-B578-0502-933B-091F0FC65B83}"/>
              </a:ext>
            </a:extLst>
          </p:cNvPr>
          <p:cNvPicPr>
            <a:picLocks noChangeAspect="1"/>
          </p:cNvPicPr>
          <p:nvPr/>
        </p:nvPicPr>
        <p:blipFill>
          <a:blip r:embed="rId2"/>
          <a:stretch>
            <a:fillRect/>
          </a:stretch>
        </p:blipFill>
        <p:spPr>
          <a:xfrm>
            <a:off x="8440254" y="3530580"/>
            <a:ext cx="2844800" cy="2825771"/>
          </a:xfrm>
          <a:prstGeom prst="rect">
            <a:avLst/>
          </a:prstGeom>
        </p:spPr>
      </p:pic>
      <p:pic>
        <p:nvPicPr>
          <p:cNvPr id="6" name="Picture 5">
            <a:extLst>
              <a:ext uri="{FF2B5EF4-FFF2-40B4-BE49-F238E27FC236}">
                <a16:creationId xmlns:a16="http://schemas.microsoft.com/office/drawing/2014/main" id="{4838A8AD-805D-F904-A9AD-99E6F65BE513}"/>
              </a:ext>
            </a:extLst>
          </p:cNvPr>
          <p:cNvPicPr>
            <a:picLocks noChangeAspect="1"/>
          </p:cNvPicPr>
          <p:nvPr/>
        </p:nvPicPr>
        <p:blipFill>
          <a:blip r:embed="rId3"/>
          <a:stretch>
            <a:fillRect/>
          </a:stretch>
        </p:blipFill>
        <p:spPr>
          <a:xfrm>
            <a:off x="8587410" y="495032"/>
            <a:ext cx="2496716" cy="2928840"/>
          </a:xfrm>
          <a:prstGeom prst="rect">
            <a:avLst/>
          </a:prstGeom>
        </p:spPr>
      </p:pic>
    </p:spTree>
    <p:extLst>
      <p:ext uri="{BB962C8B-B14F-4D97-AF65-F5344CB8AC3E}">
        <p14:creationId xmlns:p14="http://schemas.microsoft.com/office/powerpoint/2010/main" val="4128986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3C82-28E3-6F4A-A8E0-F5F3E6376070}"/>
              </a:ext>
            </a:extLst>
          </p:cNvPr>
          <p:cNvSpPr>
            <a:spLocks noGrp="1"/>
          </p:cNvSpPr>
          <p:nvPr>
            <p:ph type="title"/>
          </p:nvPr>
        </p:nvSpPr>
        <p:spPr/>
        <p:txBody>
          <a:bodyPr/>
          <a:lstStyle/>
          <a:p>
            <a:r>
              <a:rPr lang="en-US" dirty="0"/>
              <a:t>Constituent Redistribution</a:t>
            </a:r>
          </a:p>
        </p:txBody>
      </p:sp>
      <p:sp>
        <p:nvSpPr>
          <p:cNvPr id="3" name="Content Placeholder 2">
            <a:extLst>
              <a:ext uri="{FF2B5EF4-FFF2-40B4-BE49-F238E27FC236}">
                <a16:creationId xmlns:a16="http://schemas.microsoft.com/office/drawing/2014/main" id="{47429497-8FD0-9641-9C2C-58FA1A2D2007}"/>
              </a:ext>
            </a:extLst>
          </p:cNvPr>
          <p:cNvSpPr>
            <a:spLocks noGrp="1"/>
          </p:cNvSpPr>
          <p:nvPr>
            <p:ph idx="1"/>
          </p:nvPr>
        </p:nvSpPr>
        <p:spPr>
          <a:xfrm>
            <a:off x="609600" y="2160495"/>
            <a:ext cx="6367670" cy="3965670"/>
          </a:xfrm>
        </p:spPr>
        <p:txBody>
          <a:bodyPr/>
          <a:lstStyle/>
          <a:p>
            <a:r>
              <a:rPr lang="en-US" sz="2000" dirty="0"/>
              <a:t>The as-fabricated oxide pellets used as fuel in fast reactors are always </a:t>
            </a:r>
            <a:r>
              <a:rPr lang="en-US" sz="2000" dirty="0" err="1"/>
              <a:t>hypostoichiometric</a:t>
            </a:r>
            <a:r>
              <a:rPr lang="en-US" sz="2000" dirty="0"/>
              <a:t> with an initial O/M typically in the range 1.93–2.00</a:t>
            </a:r>
          </a:p>
          <a:p>
            <a:r>
              <a:rPr lang="en-US" sz="2000" dirty="0"/>
              <a:t>Oxygen is redistributed radially, migrating down the thermal gradient, thus bringing the composition close to stoichiometry near the periphery, whereas the O/M ratio becomes very low in the hottest area</a:t>
            </a:r>
          </a:p>
          <a:p>
            <a:r>
              <a:rPr lang="en-US" sz="2000" dirty="0"/>
              <a:t>Irradiated oxide pellets generally exhibit a plutonium enrichment in the central area near the central hole, and a slight plutonium depletion in a ring located near the periphery of columnar grains</a:t>
            </a:r>
          </a:p>
          <a:p>
            <a:r>
              <a:rPr lang="en-US" sz="2000" dirty="0"/>
              <a:t>Oxygen and plutonium transport may be either via vapor transport, or </a:t>
            </a:r>
            <a:r>
              <a:rPr lang="en-US" sz="2000" dirty="0" err="1"/>
              <a:t>Soret</a:t>
            </a:r>
            <a:r>
              <a:rPr lang="en-US" sz="2000" dirty="0"/>
              <a:t> diffusion – not known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7EB8CC0-5C99-E343-A4F4-D02031B2BFF1}"/>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A2801EC0-FB79-D947-BF26-81BB5C306BA3}"/>
              </a:ext>
            </a:extLst>
          </p:cNvPr>
          <p:cNvPicPr>
            <a:picLocks noChangeAspect="1"/>
          </p:cNvPicPr>
          <p:nvPr/>
        </p:nvPicPr>
        <p:blipFill>
          <a:blip r:embed="rId2"/>
          <a:stretch>
            <a:fillRect/>
          </a:stretch>
        </p:blipFill>
        <p:spPr>
          <a:xfrm>
            <a:off x="7504044" y="4402393"/>
            <a:ext cx="3435350" cy="2211545"/>
          </a:xfrm>
          <a:prstGeom prst="rect">
            <a:avLst/>
          </a:prstGeom>
        </p:spPr>
      </p:pic>
      <p:pic>
        <p:nvPicPr>
          <p:cNvPr id="6" name="Picture 5">
            <a:extLst>
              <a:ext uri="{FF2B5EF4-FFF2-40B4-BE49-F238E27FC236}">
                <a16:creationId xmlns:a16="http://schemas.microsoft.com/office/drawing/2014/main" id="{6D2C2416-B0CB-3E44-9103-448561FE0B7B}"/>
              </a:ext>
            </a:extLst>
          </p:cNvPr>
          <p:cNvPicPr>
            <a:picLocks noChangeAspect="1"/>
          </p:cNvPicPr>
          <p:nvPr/>
        </p:nvPicPr>
        <p:blipFill>
          <a:blip r:embed="rId3"/>
          <a:stretch>
            <a:fillRect/>
          </a:stretch>
        </p:blipFill>
        <p:spPr>
          <a:xfrm>
            <a:off x="7504044" y="1968501"/>
            <a:ext cx="3221575" cy="2469874"/>
          </a:xfrm>
          <a:prstGeom prst="rect">
            <a:avLst/>
          </a:prstGeom>
        </p:spPr>
      </p:pic>
    </p:spTree>
    <p:extLst>
      <p:ext uri="{BB962C8B-B14F-4D97-AF65-F5344CB8AC3E}">
        <p14:creationId xmlns:p14="http://schemas.microsoft.com/office/powerpoint/2010/main" val="390031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6425-1975-D04D-B9CC-0CC53FDC91C0}"/>
              </a:ext>
            </a:extLst>
          </p:cNvPr>
          <p:cNvSpPr>
            <a:spLocks noGrp="1"/>
          </p:cNvSpPr>
          <p:nvPr>
            <p:ph type="title"/>
          </p:nvPr>
        </p:nvSpPr>
        <p:spPr/>
        <p:txBody>
          <a:bodyPr/>
          <a:lstStyle/>
          <a:p>
            <a:r>
              <a:rPr lang="en-US" dirty="0"/>
              <a:t>Gap Closure</a:t>
            </a:r>
          </a:p>
        </p:txBody>
      </p:sp>
      <p:sp>
        <p:nvSpPr>
          <p:cNvPr id="3" name="Content Placeholder 2">
            <a:extLst>
              <a:ext uri="{FF2B5EF4-FFF2-40B4-BE49-F238E27FC236}">
                <a16:creationId xmlns:a16="http://schemas.microsoft.com/office/drawing/2014/main" id="{05F664B4-0B38-0648-A64D-9A2A43A43F42}"/>
              </a:ext>
            </a:extLst>
          </p:cNvPr>
          <p:cNvSpPr>
            <a:spLocks noGrp="1"/>
          </p:cNvSpPr>
          <p:nvPr>
            <p:ph idx="1"/>
          </p:nvPr>
        </p:nvSpPr>
        <p:spPr/>
        <p:txBody>
          <a:bodyPr/>
          <a:lstStyle/>
          <a:p>
            <a:r>
              <a:rPr lang="en-US" sz="2000" dirty="0"/>
              <a:t>Although the thermal expansion coefficient is lower in oxide fuel than in austenitic SS cladding, the temperatures in the fuel pellets are much higher than in the cladding and induce a higher thermal expansion in the fuel pellet</a:t>
            </a:r>
          </a:p>
          <a:p>
            <a:r>
              <a:rPr lang="en-US" sz="2000" dirty="0"/>
              <a:t>At high linear powers gap closure is completed after a burnup of about 1% or even less</a:t>
            </a:r>
          </a:p>
          <a:p>
            <a:r>
              <a:rPr lang="en-US" sz="2000" dirty="0"/>
              <a:t>Fuel pellets are broken into several fragments at the end of first rise to power, resulting in a small average displacement of matter toward the cladding</a:t>
            </a:r>
          </a:p>
          <a:p>
            <a:r>
              <a:rPr lang="en-US" sz="2000" dirty="0"/>
              <a:t>Cladding creep down occurs relatively quickly</a:t>
            </a:r>
          </a:p>
          <a:p>
            <a:r>
              <a:rPr lang="en-US" sz="2000" dirty="0"/>
              <a:t>The force exerted on the fuel column by the spring located in the upper rod (in addition to the weight of the fuel column) of causes an axial compression creep outwards of the fuel</a:t>
            </a:r>
          </a:p>
          <a:p>
            <a:r>
              <a:rPr lang="en-US" sz="2000" dirty="0"/>
              <a:t>The main cause of swelling and gap closure is the fission product swelling of the fuel </a:t>
            </a:r>
          </a:p>
          <a:p>
            <a:endParaRPr lang="en-US" sz="2000" dirty="0"/>
          </a:p>
        </p:txBody>
      </p:sp>
      <p:sp>
        <p:nvSpPr>
          <p:cNvPr id="4" name="Slide Number Placeholder 3">
            <a:extLst>
              <a:ext uri="{FF2B5EF4-FFF2-40B4-BE49-F238E27FC236}">
                <a16:creationId xmlns:a16="http://schemas.microsoft.com/office/drawing/2014/main" id="{7AB73653-CD57-884E-A065-63F212B07577}"/>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228413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19E5-DA94-F94C-AD25-4FBEC1006151}"/>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9B3E3842-85CB-E14B-AA13-1ECCB597D916}"/>
              </a:ext>
            </a:extLst>
          </p:cNvPr>
          <p:cNvSpPr>
            <a:spLocks noGrp="1"/>
          </p:cNvSpPr>
          <p:nvPr>
            <p:ph idx="1"/>
          </p:nvPr>
        </p:nvSpPr>
        <p:spPr/>
        <p:txBody>
          <a:bodyPr/>
          <a:lstStyle/>
          <a:p>
            <a:r>
              <a:rPr lang="en-US" sz="2000" dirty="0"/>
              <a:t>The main objective of oxide fuels in fast reactors is to achieve very high burnup; 15 at.% or even more is typically considered as a reference target</a:t>
            </a:r>
          </a:p>
          <a:p>
            <a:r>
              <a:rPr lang="en-US" sz="2000" dirty="0"/>
              <a:t>This means that at the end of irradiation, 15% of the initial actinide atoms (U and Pu) have disappeared and ~26% atoms present in the fuel are FPs</a:t>
            </a:r>
          </a:p>
          <a:p>
            <a:r>
              <a:rPr lang="en-US" sz="2000" dirty="0"/>
              <a:t>All physical and chemical properties of oxide fuel will continuously evolve during its lifetime in the reactor; in particular, fission products will decrease the thermal conductivity and the melting point, thus reducing the margin to fuel melting</a:t>
            </a:r>
          </a:p>
          <a:p>
            <a:r>
              <a:rPr lang="en-US" sz="2000" dirty="0"/>
              <a:t>Most phenomena occurring in the fuel pins will be a direct consequence of these fission products</a:t>
            </a:r>
          </a:p>
          <a:p>
            <a:r>
              <a:rPr lang="en-US" sz="2000" dirty="0"/>
              <a:t>This large amount of fission products is one of the specificities of fast oxide fuel</a:t>
            </a:r>
          </a:p>
          <a:p>
            <a:r>
              <a:rPr lang="en-US" sz="2000" dirty="0"/>
              <a:t>The fission products effects depend upon the chemical state of the fission product, which is influenced by the oxygen potential of the fuel</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4F273F9-D0F0-2C41-9811-22B9889ACA3C}"/>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986632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6C62-1E50-BE44-8E45-171B5AE49206}"/>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69B28602-5037-9F4A-838A-EAE9F1C17120}"/>
              </a:ext>
            </a:extLst>
          </p:cNvPr>
          <p:cNvSpPr>
            <a:spLocks noGrp="1"/>
          </p:cNvSpPr>
          <p:nvPr>
            <p:ph idx="1"/>
          </p:nvPr>
        </p:nvSpPr>
        <p:spPr>
          <a:xfrm>
            <a:off x="609600" y="2160495"/>
            <a:ext cx="6795052" cy="3965670"/>
          </a:xfrm>
        </p:spPr>
        <p:txBody>
          <a:bodyPr/>
          <a:lstStyle/>
          <a:p>
            <a:r>
              <a:rPr lang="en-US" sz="2000" dirty="0"/>
              <a:t>Fission products lie in the main five families:</a:t>
            </a:r>
          </a:p>
          <a:p>
            <a:pPr lvl="1"/>
            <a:r>
              <a:rPr lang="en-US" sz="2000" dirty="0"/>
              <a:t>solid solution, oxide precipitates, metallic precipitates, volatile gases, noble gases</a:t>
            </a:r>
          </a:p>
          <a:p>
            <a:r>
              <a:rPr lang="en-US" sz="2000" dirty="0"/>
              <a:t>On the metallographs of fuel irradiated at high burnup, white inclusions are systematically observed</a:t>
            </a:r>
          </a:p>
          <a:p>
            <a:r>
              <a:rPr lang="en-US" sz="2000" dirty="0"/>
              <a:t>The higher the burnup and the temperature, the larger these precipitates</a:t>
            </a:r>
          </a:p>
          <a:p>
            <a:r>
              <a:rPr lang="en-US" sz="2000" dirty="0"/>
              <a:t>In most cases, EPMA on these precipitates shows essentially five elements: Mo, Ru, Tc, Rh, and Pd.</a:t>
            </a:r>
          </a:p>
          <a:p>
            <a:r>
              <a:rPr lang="en-US" sz="2000" dirty="0"/>
              <a:t>They are the five ‘noble metal’ fission products with the highest yield</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CEE671A-0BB3-5A45-AC52-4A8C3246120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8254FDFA-843B-C94A-BE7F-B0E0193FF467}"/>
              </a:ext>
            </a:extLst>
          </p:cNvPr>
          <p:cNvPicPr>
            <a:picLocks noChangeAspect="1"/>
          </p:cNvPicPr>
          <p:nvPr/>
        </p:nvPicPr>
        <p:blipFill>
          <a:blip r:embed="rId2"/>
          <a:stretch>
            <a:fillRect/>
          </a:stretch>
        </p:blipFill>
        <p:spPr>
          <a:xfrm>
            <a:off x="8056217" y="2188725"/>
            <a:ext cx="2997200" cy="3048000"/>
          </a:xfrm>
          <a:prstGeom prst="rect">
            <a:avLst/>
          </a:prstGeom>
        </p:spPr>
      </p:pic>
    </p:spTree>
    <p:extLst>
      <p:ext uri="{BB962C8B-B14F-4D97-AF65-F5344CB8AC3E}">
        <p14:creationId xmlns:p14="http://schemas.microsoft.com/office/powerpoint/2010/main" val="240196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B22D-5AD2-0C01-57FF-9D8E0229C6FE}"/>
              </a:ext>
            </a:extLst>
          </p:cNvPr>
          <p:cNvSpPr>
            <a:spLocks noGrp="1"/>
          </p:cNvSpPr>
          <p:nvPr>
            <p:ph type="title"/>
          </p:nvPr>
        </p:nvSpPr>
        <p:spPr/>
        <p:txBody>
          <a:bodyPr/>
          <a:lstStyle/>
          <a:p>
            <a:r>
              <a:rPr lang="en-US" dirty="0"/>
              <a:t>O/M Ratio</a:t>
            </a:r>
          </a:p>
        </p:txBody>
      </p:sp>
      <p:sp>
        <p:nvSpPr>
          <p:cNvPr id="3" name="Content Placeholder 2">
            <a:extLst>
              <a:ext uri="{FF2B5EF4-FFF2-40B4-BE49-F238E27FC236}">
                <a16:creationId xmlns:a16="http://schemas.microsoft.com/office/drawing/2014/main" id="{BB118308-AF23-B971-2B1A-ECBD5680B7C1}"/>
              </a:ext>
            </a:extLst>
          </p:cNvPr>
          <p:cNvSpPr>
            <a:spLocks noGrp="1"/>
          </p:cNvSpPr>
          <p:nvPr>
            <p:ph idx="1"/>
          </p:nvPr>
        </p:nvSpPr>
        <p:spPr>
          <a:xfrm>
            <a:off x="609600" y="2160495"/>
            <a:ext cx="5862638" cy="3965670"/>
          </a:xfrm>
        </p:spPr>
        <p:txBody>
          <a:bodyPr/>
          <a:lstStyle/>
          <a:p>
            <a:r>
              <a:rPr lang="en-US" dirty="0"/>
              <a:t>Fission releases two oxygen atoms, which cannot be fully bound by the fission products, this increases the O potential in the fuel as dissolved O</a:t>
            </a:r>
          </a:p>
          <a:p>
            <a:r>
              <a:rPr lang="en-US" dirty="0"/>
              <a:t>The O potential increases until the point where Mo starts to oxidize, leaving the metallic inclusions</a:t>
            </a:r>
          </a:p>
          <a:p>
            <a:r>
              <a:rPr lang="en-US" dirty="0"/>
              <a:t>The O/M ratio increases until Mo starts to oxidize, then maintains at approximately 2.0 or thereabouts</a:t>
            </a:r>
          </a:p>
        </p:txBody>
      </p:sp>
      <p:sp>
        <p:nvSpPr>
          <p:cNvPr id="4" name="Slide Number Placeholder 3">
            <a:extLst>
              <a:ext uri="{FF2B5EF4-FFF2-40B4-BE49-F238E27FC236}">
                <a16:creationId xmlns:a16="http://schemas.microsoft.com/office/drawing/2014/main" id="{09AFC33D-A569-C085-55CF-C662BA30B006}"/>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A9E9DAD9-5332-5810-12F7-17AE61FDF0E7}"/>
              </a:ext>
            </a:extLst>
          </p:cNvPr>
          <p:cNvPicPr>
            <a:picLocks noChangeAspect="1"/>
          </p:cNvPicPr>
          <p:nvPr/>
        </p:nvPicPr>
        <p:blipFill>
          <a:blip r:embed="rId2"/>
          <a:stretch>
            <a:fillRect/>
          </a:stretch>
        </p:blipFill>
        <p:spPr>
          <a:xfrm>
            <a:off x="6654680" y="3822701"/>
            <a:ext cx="5327769" cy="2533650"/>
          </a:xfrm>
          <a:prstGeom prst="rect">
            <a:avLst/>
          </a:prstGeom>
        </p:spPr>
      </p:pic>
      <p:pic>
        <p:nvPicPr>
          <p:cNvPr id="6" name="Picture 5">
            <a:extLst>
              <a:ext uri="{FF2B5EF4-FFF2-40B4-BE49-F238E27FC236}">
                <a16:creationId xmlns:a16="http://schemas.microsoft.com/office/drawing/2014/main" id="{ABB42B93-F59E-5375-D773-FDC1EDAFFA1F}"/>
              </a:ext>
            </a:extLst>
          </p:cNvPr>
          <p:cNvPicPr>
            <a:picLocks noChangeAspect="1"/>
          </p:cNvPicPr>
          <p:nvPr/>
        </p:nvPicPr>
        <p:blipFill>
          <a:blip r:embed="rId3"/>
          <a:stretch>
            <a:fillRect/>
          </a:stretch>
        </p:blipFill>
        <p:spPr>
          <a:xfrm>
            <a:off x="7184964" y="1122363"/>
            <a:ext cx="4267200" cy="2569803"/>
          </a:xfrm>
          <a:prstGeom prst="rect">
            <a:avLst/>
          </a:prstGeom>
        </p:spPr>
      </p:pic>
    </p:spTree>
    <p:extLst>
      <p:ext uri="{BB962C8B-B14F-4D97-AF65-F5344CB8AC3E}">
        <p14:creationId xmlns:p14="http://schemas.microsoft.com/office/powerpoint/2010/main" val="109773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4EAE-20B9-B549-A7DA-DFD62A7D100E}"/>
              </a:ext>
            </a:extLst>
          </p:cNvPr>
          <p:cNvSpPr>
            <a:spLocks noGrp="1"/>
          </p:cNvSpPr>
          <p:nvPr>
            <p:ph type="title"/>
          </p:nvPr>
        </p:nvSpPr>
        <p:spPr/>
        <p:txBody>
          <a:bodyPr/>
          <a:lstStyle/>
          <a:p>
            <a:r>
              <a:rPr lang="en-US" dirty="0"/>
              <a:t>Joint </a:t>
            </a:r>
            <a:r>
              <a:rPr lang="en-US" dirty="0" err="1"/>
              <a:t>Oxyde</a:t>
            </a:r>
            <a:r>
              <a:rPr lang="en-US" dirty="0"/>
              <a:t> </a:t>
            </a:r>
            <a:r>
              <a:rPr lang="en-US" dirty="0" err="1"/>
              <a:t>Gaine</a:t>
            </a:r>
            <a:r>
              <a:rPr lang="en-US" dirty="0"/>
              <a:t> (JOG)</a:t>
            </a:r>
          </a:p>
        </p:txBody>
      </p:sp>
      <p:sp>
        <p:nvSpPr>
          <p:cNvPr id="3" name="Content Placeholder 2">
            <a:extLst>
              <a:ext uri="{FF2B5EF4-FFF2-40B4-BE49-F238E27FC236}">
                <a16:creationId xmlns:a16="http://schemas.microsoft.com/office/drawing/2014/main" id="{6E1B5793-A97F-AE43-BC07-8A2030D4978B}"/>
              </a:ext>
            </a:extLst>
          </p:cNvPr>
          <p:cNvSpPr>
            <a:spLocks noGrp="1"/>
          </p:cNvSpPr>
          <p:nvPr>
            <p:ph idx="1"/>
          </p:nvPr>
        </p:nvSpPr>
        <p:spPr>
          <a:xfrm>
            <a:off x="609599" y="2160495"/>
            <a:ext cx="7580243" cy="3965670"/>
          </a:xfrm>
        </p:spPr>
        <p:txBody>
          <a:bodyPr/>
          <a:lstStyle/>
          <a:p>
            <a:r>
              <a:rPr lang="en-US" sz="2000" dirty="0"/>
              <a:t>Even after gap closure, there remains a residual gap a couple of micrometers wide due to surface roughness</a:t>
            </a:r>
          </a:p>
          <a:p>
            <a:r>
              <a:rPr lang="en-US" sz="2000" dirty="0"/>
              <a:t>At high burnup, radial micrographs show a reopening of the gap, however, this gap is no longer filled with gas, but with fission product compounds</a:t>
            </a:r>
          </a:p>
          <a:p>
            <a:r>
              <a:rPr lang="en-US" sz="2000" dirty="0"/>
              <a:t>JOG is probably Cs2MoO4, but includes lots of other fission product species</a:t>
            </a:r>
          </a:p>
          <a:p>
            <a:r>
              <a:rPr lang="en-US" sz="2000" dirty="0"/>
              <a:t>All the fission products migrating toward the cold region of the pellet accumulate first in the oxide fuel, and then escape the fuel and accumulate between the fuel and the cladding where they form a bonding layer</a:t>
            </a:r>
          </a:p>
          <a:p>
            <a:r>
              <a:rPr lang="en-US" sz="2000" dirty="0"/>
              <a:t>At high burnup, this JOG reaches a diameter width of about 150 </a:t>
            </a:r>
            <a:r>
              <a:rPr lang="en-US" sz="2000" dirty="0">
                <a:latin typeface="Symbol" pitchFamily="2" charset="2"/>
              </a:rPr>
              <a:t>m</a:t>
            </a:r>
            <a:r>
              <a:rPr lang="en-US" sz="2000" dirty="0"/>
              <a:t>m</a:t>
            </a:r>
          </a:p>
          <a:p>
            <a:endParaRPr lang="en-US" sz="2000" dirty="0"/>
          </a:p>
        </p:txBody>
      </p:sp>
      <p:sp>
        <p:nvSpPr>
          <p:cNvPr id="4" name="Slide Number Placeholder 3">
            <a:extLst>
              <a:ext uri="{FF2B5EF4-FFF2-40B4-BE49-F238E27FC236}">
                <a16:creationId xmlns:a16="http://schemas.microsoft.com/office/drawing/2014/main" id="{54B54CAC-E961-8D43-96B3-D1725D0220DF}"/>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5ED57291-A718-BE4E-863D-892B3CB62D53}"/>
              </a:ext>
            </a:extLst>
          </p:cNvPr>
          <p:cNvPicPr>
            <a:picLocks noChangeAspect="1"/>
          </p:cNvPicPr>
          <p:nvPr/>
        </p:nvPicPr>
        <p:blipFill>
          <a:blip r:embed="rId2"/>
          <a:stretch>
            <a:fillRect/>
          </a:stretch>
        </p:blipFill>
        <p:spPr>
          <a:xfrm>
            <a:off x="8270842" y="2160495"/>
            <a:ext cx="3778316" cy="3965670"/>
          </a:xfrm>
          <a:prstGeom prst="rect">
            <a:avLst/>
          </a:prstGeom>
        </p:spPr>
      </p:pic>
    </p:spTree>
    <p:extLst>
      <p:ext uri="{BB962C8B-B14F-4D97-AF65-F5344CB8AC3E}">
        <p14:creationId xmlns:p14="http://schemas.microsoft.com/office/powerpoint/2010/main" val="300618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sz="2000" dirty="0"/>
              <a:t>Steam oxidation can lead to breakaway oxidation, leading to thick, cracked oxides and high H generation</a:t>
            </a:r>
          </a:p>
          <a:p>
            <a:r>
              <a:rPr lang="en-US" sz="2000" dirty="0"/>
              <a:t>Advanced cladding materials and coatings are being explored to improve accident tolerance</a:t>
            </a:r>
          </a:p>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Primary system water chemistry affects fuel performance through the deposition of corrosion products on fuel pin surfaces, primary control through addition of hydrogen</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14043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425F-8E9C-D30D-1FE5-BC108D251A71}"/>
              </a:ext>
            </a:extLst>
          </p:cNvPr>
          <p:cNvSpPr>
            <a:spLocks noGrp="1"/>
          </p:cNvSpPr>
          <p:nvPr>
            <p:ph type="title"/>
          </p:nvPr>
        </p:nvSpPr>
        <p:spPr/>
        <p:txBody>
          <a:bodyPr/>
          <a:lstStyle/>
          <a:p>
            <a:r>
              <a:rPr lang="en-US" dirty="0"/>
              <a:t>JOG Effects</a:t>
            </a:r>
          </a:p>
        </p:txBody>
      </p:sp>
      <p:sp>
        <p:nvSpPr>
          <p:cNvPr id="3" name="Content Placeholder 2">
            <a:extLst>
              <a:ext uri="{FF2B5EF4-FFF2-40B4-BE49-F238E27FC236}">
                <a16:creationId xmlns:a16="http://schemas.microsoft.com/office/drawing/2014/main" id="{FC20B2AA-377A-232F-6AB3-1D169B593F17}"/>
              </a:ext>
            </a:extLst>
          </p:cNvPr>
          <p:cNvSpPr>
            <a:spLocks noGrp="1"/>
          </p:cNvSpPr>
          <p:nvPr>
            <p:ph idx="1"/>
          </p:nvPr>
        </p:nvSpPr>
        <p:spPr/>
        <p:txBody>
          <a:bodyPr/>
          <a:lstStyle/>
          <a:p>
            <a:r>
              <a:rPr lang="en-US" dirty="0"/>
              <a:t>The thermal conductivity of Cs2MoO4 is about 10x lower than MOX fuel, but much higher than gases</a:t>
            </a:r>
          </a:p>
          <a:p>
            <a:r>
              <a:rPr lang="en-US" dirty="0"/>
              <a:t>JOG acts as a mechanical buffer, limiting the amount of PCMI, or stresses in the cladding</a:t>
            </a:r>
          </a:p>
          <a:p>
            <a:r>
              <a:rPr lang="en-US" dirty="0"/>
              <a:t>JOG reduces fuel swelling, by allowing fission products to leave the fuel into a preferable chemical state</a:t>
            </a:r>
          </a:p>
          <a:p>
            <a:r>
              <a:rPr lang="en-US" sz="2400" dirty="0"/>
              <a:t>Fission products in the JOG play a predominant role on FCCI and on the resulting strong corrosion</a:t>
            </a:r>
          </a:p>
          <a:p>
            <a:endParaRPr lang="en-US" dirty="0"/>
          </a:p>
        </p:txBody>
      </p:sp>
      <p:sp>
        <p:nvSpPr>
          <p:cNvPr id="4" name="Slide Number Placeholder 3">
            <a:extLst>
              <a:ext uri="{FF2B5EF4-FFF2-40B4-BE49-F238E27FC236}">
                <a16:creationId xmlns:a16="http://schemas.microsoft.com/office/drawing/2014/main" id="{10990C67-4165-EC70-CB6D-FBF4AF1831FD}"/>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992103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A47C-C694-DA43-8432-71F3AF7F6282}"/>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9FC294B9-479B-F34A-8CBE-9E4E07028E82}"/>
              </a:ext>
            </a:extLst>
          </p:cNvPr>
          <p:cNvSpPr>
            <a:spLocks noGrp="1"/>
          </p:cNvSpPr>
          <p:nvPr>
            <p:ph idx="1"/>
          </p:nvPr>
        </p:nvSpPr>
        <p:spPr>
          <a:xfrm>
            <a:off x="609600" y="2160495"/>
            <a:ext cx="10972800" cy="3965670"/>
          </a:xfrm>
        </p:spPr>
        <p:txBody>
          <a:bodyPr/>
          <a:lstStyle/>
          <a:p>
            <a:r>
              <a:rPr lang="en-US" sz="2000" dirty="0"/>
              <a:t>FCCI appears as one of the potential life-limiting factors for high burnup fuel elements</a:t>
            </a:r>
          </a:p>
          <a:p>
            <a:r>
              <a:rPr lang="en-US" sz="2000" dirty="0"/>
              <a:t>The (</a:t>
            </a:r>
            <a:r>
              <a:rPr lang="en-US" sz="2000" dirty="0" err="1"/>
              <a:t>U,Pu</a:t>
            </a:r>
            <a:r>
              <a:rPr lang="en-US" sz="2000" dirty="0"/>
              <a:t>)O2 fuel itself does not directly react with the cladding, but it provides the oxygen needed for some of the reactions</a:t>
            </a:r>
          </a:p>
          <a:p>
            <a:r>
              <a:rPr lang="en-US" sz="2000" dirty="0"/>
              <a:t>Volatile fission products, tellurium and cesium, are the corrosive species able to overcome the passivation of stainless steel and therefore to induce clad corrosion</a:t>
            </a:r>
          </a:p>
          <a:p>
            <a:r>
              <a:rPr lang="en-US" sz="2000" dirty="0"/>
              <a:t>Several types of corrosion reactions and mechanisms are possible, occurring at different stages of irradiation, sometimes successively in the same pin, and resulting in different attack features</a:t>
            </a:r>
          </a:p>
          <a:p>
            <a:r>
              <a:rPr lang="en-US" sz="2000" dirty="0"/>
              <a:t>Thus, a qualitative understanding of corrosion mechanisms has been achieved, but it is not yet possible to give a complete physical description of FCCI and to predict corrosion depths</a:t>
            </a:r>
          </a:p>
        </p:txBody>
      </p:sp>
      <p:sp>
        <p:nvSpPr>
          <p:cNvPr id="4" name="Slide Number Placeholder 3">
            <a:extLst>
              <a:ext uri="{FF2B5EF4-FFF2-40B4-BE49-F238E27FC236}">
                <a16:creationId xmlns:a16="http://schemas.microsoft.com/office/drawing/2014/main" id="{5E085311-B9B6-DD4E-83E1-FD3CD6A5F343}"/>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268364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91DB-2E4B-6AF8-FF23-B9CF67F0B134}"/>
              </a:ext>
            </a:extLst>
          </p:cNvPr>
          <p:cNvSpPr>
            <a:spLocks noGrp="1"/>
          </p:cNvSpPr>
          <p:nvPr>
            <p:ph type="title"/>
          </p:nvPr>
        </p:nvSpPr>
        <p:spPr/>
        <p:txBody>
          <a:bodyPr/>
          <a:lstStyle/>
          <a:p>
            <a:r>
              <a:rPr lang="en-US" dirty="0"/>
              <a:t>Accidents/Transients in MOX SFRs</a:t>
            </a:r>
          </a:p>
        </p:txBody>
      </p:sp>
      <p:sp>
        <p:nvSpPr>
          <p:cNvPr id="3" name="Content Placeholder 2">
            <a:extLst>
              <a:ext uri="{FF2B5EF4-FFF2-40B4-BE49-F238E27FC236}">
                <a16:creationId xmlns:a16="http://schemas.microsoft.com/office/drawing/2014/main" id="{08F1445C-EEAA-B0B4-3C59-44C62E3954E4}"/>
              </a:ext>
            </a:extLst>
          </p:cNvPr>
          <p:cNvSpPr>
            <a:spLocks noGrp="1"/>
          </p:cNvSpPr>
          <p:nvPr>
            <p:ph idx="1"/>
          </p:nvPr>
        </p:nvSpPr>
        <p:spPr/>
        <p:txBody>
          <a:bodyPr/>
          <a:lstStyle/>
          <a:p>
            <a:r>
              <a:rPr lang="en-US" dirty="0"/>
              <a:t>For sodium fast reactors three main types of transient and accident scenarios are considered as references for the study of fuel transient and accident behavior:</a:t>
            </a:r>
          </a:p>
          <a:p>
            <a:pPr lvl="1"/>
            <a:r>
              <a:rPr lang="en-US" dirty="0"/>
              <a:t>the slow power transient representative of one control-rod withdrawal</a:t>
            </a:r>
          </a:p>
          <a:p>
            <a:pPr lvl="1"/>
            <a:r>
              <a:rPr lang="en-US" dirty="0"/>
              <a:t>the loss of cooling due to blockage of a subassembly</a:t>
            </a:r>
          </a:p>
          <a:p>
            <a:pPr lvl="1"/>
            <a:r>
              <a:rPr lang="en-US" dirty="0"/>
              <a:t>the unprotected loss of flow (ULOF) accident that might lead to a core disruptive accident</a:t>
            </a:r>
          </a:p>
          <a:p>
            <a:pPr lvl="1"/>
            <a:endParaRPr lang="en-US" dirty="0"/>
          </a:p>
          <a:p>
            <a:endParaRPr lang="en-US" dirty="0"/>
          </a:p>
        </p:txBody>
      </p:sp>
      <p:sp>
        <p:nvSpPr>
          <p:cNvPr id="4" name="Slide Number Placeholder 3">
            <a:extLst>
              <a:ext uri="{FF2B5EF4-FFF2-40B4-BE49-F238E27FC236}">
                <a16:creationId xmlns:a16="http://schemas.microsoft.com/office/drawing/2014/main" id="{39CE3405-7C0B-F41F-1F55-5F2AFE449F8E}"/>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940466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A03C-268C-9934-0DFE-4D72965F46D9}"/>
              </a:ext>
            </a:extLst>
          </p:cNvPr>
          <p:cNvSpPr>
            <a:spLocks noGrp="1"/>
          </p:cNvSpPr>
          <p:nvPr>
            <p:ph type="title"/>
          </p:nvPr>
        </p:nvSpPr>
        <p:spPr/>
        <p:txBody>
          <a:bodyPr/>
          <a:lstStyle/>
          <a:p>
            <a:r>
              <a:rPr lang="en-US" dirty="0"/>
              <a:t>Control Rod Withdrawal Accident (CRWA)</a:t>
            </a:r>
          </a:p>
        </p:txBody>
      </p:sp>
      <p:sp>
        <p:nvSpPr>
          <p:cNvPr id="3" name="Content Placeholder 2">
            <a:extLst>
              <a:ext uri="{FF2B5EF4-FFF2-40B4-BE49-F238E27FC236}">
                <a16:creationId xmlns:a16="http://schemas.microsoft.com/office/drawing/2014/main" id="{1F686EE3-A36A-0C68-65B3-3D442FE1EC5F}"/>
              </a:ext>
            </a:extLst>
          </p:cNvPr>
          <p:cNvSpPr>
            <a:spLocks noGrp="1"/>
          </p:cNvSpPr>
          <p:nvPr>
            <p:ph idx="1"/>
          </p:nvPr>
        </p:nvSpPr>
        <p:spPr/>
        <p:txBody>
          <a:bodyPr/>
          <a:lstStyle/>
          <a:p>
            <a:r>
              <a:rPr lang="en-US" sz="2000" dirty="0"/>
              <a:t>Slow power transients due to control-rod withdrawal are the most common transients occurring during reactor operation as they are used for regulation of the core power</a:t>
            </a:r>
          </a:p>
          <a:p>
            <a:r>
              <a:rPr lang="en-US" sz="2000" dirty="0"/>
              <a:t>In case of an inadvertent control-rod withdrawal due to operator action together with a failure of various protection systems, this transient might lead to severe consequences</a:t>
            </a:r>
          </a:p>
          <a:p>
            <a:r>
              <a:rPr lang="en-US" sz="2000" dirty="0"/>
              <a:t>During such a transient, nominal power can increase by 1-3% per second, and may lead to partial fuel melting inside the pins of the subassemblies surrounding the control rod</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D652275-E112-394A-DEC9-C5AB7905C93E}"/>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3012690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08A4-B0B7-0016-F47E-D21F9BC3CAAC}"/>
              </a:ext>
            </a:extLst>
          </p:cNvPr>
          <p:cNvSpPr>
            <a:spLocks noGrp="1"/>
          </p:cNvSpPr>
          <p:nvPr>
            <p:ph type="title"/>
          </p:nvPr>
        </p:nvSpPr>
        <p:spPr/>
        <p:txBody>
          <a:bodyPr/>
          <a:lstStyle/>
          <a:p>
            <a:r>
              <a:rPr lang="en-US" dirty="0"/>
              <a:t>Local blockage of a subassembly</a:t>
            </a:r>
          </a:p>
        </p:txBody>
      </p:sp>
      <p:sp>
        <p:nvSpPr>
          <p:cNvPr id="3" name="Content Placeholder 2">
            <a:extLst>
              <a:ext uri="{FF2B5EF4-FFF2-40B4-BE49-F238E27FC236}">
                <a16:creationId xmlns:a16="http://schemas.microsoft.com/office/drawing/2014/main" id="{E85947DC-B6F1-43EB-0104-D3C0D6515249}"/>
              </a:ext>
            </a:extLst>
          </p:cNvPr>
          <p:cNvSpPr>
            <a:spLocks noGrp="1"/>
          </p:cNvSpPr>
          <p:nvPr>
            <p:ph idx="1"/>
          </p:nvPr>
        </p:nvSpPr>
        <p:spPr/>
        <p:txBody>
          <a:bodyPr/>
          <a:lstStyle/>
          <a:p>
            <a:r>
              <a:rPr lang="en-US" sz="2000" dirty="0"/>
              <a:t>Local blockage formation in a fuel assembly due to ingression of some external material into the bundle may lead to pin failure with subassembly degradation and melting</a:t>
            </a:r>
          </a:p>
          <a:p>
            <a:r>
              <a:rPr lang="en-US" sz="2000" dirty="0"/>
              <a:t>The hypothetical total instantaneous inlet blockage (TIB) of a subassembly at nominal power has been suggested as a potential initiator for a core melt accident</a:t>
            </a:r>
          </a:p>
          <a:p>
            <a:r>
              <a:rPr lang="en-US" sz="2000" dirty="0"/>
              <a:t>Owing to the rapid and complete loss of flow in the faulted subassembly, the usual detection systems are not operating, so core power can not be shut down in time</a:t>
            </a:r>
          </a:p>
          <a:p>
            <a:r>
              <a:rPr lang="en-US" sz="2000" dirty="0"/>
              <a:t>The accident is characterized by overheating and melting of the fuel pins, degradation of the subassembly, wall failure, and possible propagation of molten materials into neighboring subassemblies</a:t>
            </a:r>
          </a:p>
          <a:p>
            <a:r>
              <a:rPr lang="en-US" sz="2000" dirty="0"/>
              <a:t>The main safety issue is the risk of propagation of the accident beyond the neighboring subassemblies that might lead to critical events and generalized core melting</a:t>
            </a:r>
          </a:p>
          <a:p>
            <a:r>
              <a:rPr lang="en-US" sz="2000" dirty="0"/>
              <a:t>Such an accident caused the Fermi-1 core meltdown in 1966</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1007B0E-6334-1487-B178-E6A040E4A12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891162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7B8A-4E6F-61D0-261F-EF0AFA457849}"/>
              </a:ext>
            </a:extLst>
          </p:cNvPr>
          <p:cNvSpPr>
            <a:spLocks noGrp="1"/>
          </p:cNvSpPr>
          <p:nvPr>
            <p:ph type="title"/>
          </p:nvPr>
        </p:nvSpPr>
        <p:spPr/>
        <p:txBody>
          <a:bodyPr/>
          <a:lstStyle/>
          <a:p>
            <a:r>
              <a:rPr lang="en-US" dirty="0"/>
              <a:t>Unprotected loss of flow accident (ULOF)</a:t>
            </a:r>
          </a:p>
        </p:txBody>
      </p:sp>
      <p:sp>
        <p:nvSpPr>
          <p:cNvPr id="3" name="Content Placeholder 2">
            <a:extLst>
              <a:ext uri="{FF2B5EF4-FFF2-40B4-BE49-F238E27FC236}">
                <a16:creationId xmlns:a16="http://schemas.microsoft.com/office/drawing/2014/main" id="{59B42870-DF72-3249-AB3C-0C7EFA37B212}"/>
              </a:ext>
            </a:extLst>
          </p:cNvPr>
          <p:cNvSpPr>
            <a:spLocks noGrp="1"/>
          </p:cNvSpPr>
          <p:nvPr>
            <p:ph idx="1"/>
          </p:nvPr>
        </p:nvSpPr>
        <p:spPr/>
        <p:txBody>
          <a:bodyPr/>
          <a:lstStyle/>
          <a:p>
            <a:r>
              <a:rPr lang="en-US" sz="2000" dirty="0"/>
              <a:t>The ULOF accident is the result of loss of primary pump flow due to an initiating event such as electrical break-down without reactor scram</a:t>
            </a:r>
          </a:p>
          <a:p>
            <a:r>
              <a:rPr lang="en-US" sz="2000" dirty="0"/>
              <a:t>The first phase leads to sodium flow reduction and to associated power reduction linked to reactivity feedback</a:t>
            </a:r>
          </a:p>
          <a:p>
            <a:r>
              <a:rPr lang="en-US" sz="2000" dirty="0"/>
              <a:t>The power to flow ratio increases so that the temperature causes sodium boiling</a:t>
            </a:r>
          </a:p>
          <a:p>
            <a:r>
              <a:rPr lang="en-US" sz="2000" dirty="0"/>
              <a:t>Due to the positive ‘sodium void effect’ in the central core regions, the ULOF leads to sodium boiling and channel voiding and may result in a core disruptive accident (CDA)</a:t>
            </a:r>
          </a:p>
          <a:p>
            <a:r>
              <a:rPr lang="en-US" sz="2000" dirty="0"/>
              <a:t>This can lead to generalized core degradation: fuel melting, clad failure and/or melting, fuel ejection into coolant, fuel dispersal and relocation into the channels, and possible mechanical energy release</a:t>
            </a:r>
          </a:p>
          <a:p>
            <a:r>
              <a:rPr lang="en-US" sz="2000" dirty="0"/>
              <a:t>Although this accident is initiated by a loss of coolant flow, it may rapidly evolve toward a fast reactivity insertion accident</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F558D7C-DAB6-0433-6A33-D33594684E3E}"/>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269747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2303-ED75-9638-B8BB-47F00634ED28}"/>
              </a:ext>
            </a:extLst>
          </p:cNvPr>
          <p:cNvSpPr>
            <a:spLocks noGrp="1"/>
          </p:cNvSpPr>
          <p:nvPr>
            <p:ph type="title"/>
          </p:nvPr>
        </p:nvSpPr>
        <p:spPr/>
        <p:txBody>
          <a:bodyPr/>
          <a:lstStyle/>
          <a:p>
            <a:r>
              <a:rPr lang="en-US" dirty="0"/>
              <a:t>Fuel Behavior Under Slow Power Transients</a:t>
            </a:r>
          </a:p>
        </p:txBody>
      </p:sp>
      <p:sp>
        <p:nvSpPr>
          <p:cNvPr id="3" name="Content Placeholder 2">
            <a:extLst>
              <a:ext uri="{FF2B5EF4-FFF2-40B4-BE49-F238E27FC236}">
                <a16:creationId xmlns:a16="http://schemas.microsoft.com/office/drawing/2014/main" id="{46C0E8D4-174A-95F9-A09F-4DC56B52D429}"/>
              </a:ext>
            </a:extLst>
          </p:cNvPr>
          <p:cNvSpPr>
            <a:spLocks noGrp="1"/>
          </p:cNvSpPr>
          <p:nvPr>
            <p:ph idx="1"/>
          </p:nvPr>
        </p:nvSpPr>
        <p:spPr/>
        <p:txBody>
          <a:bodyPr/>
          <a:lstStyle/>
          <a:p>
            <a:r>
              <a:rPr lang="en-US" sz="2000" dirty="0"/>
              <a:t>Despite high fission gas release rate in MOX fuel due to high operation temperature (60-80% release), power increases resulting in higher temperatures also activate fission gas-related phenomena that influence thermal and mechanical pin behavior</a:t>
            </a:r>
          </a:p>
          <a:p>
            <a:r>
              <a:rPr lang="en-US" sz="2000" dirty="0"/>
              <a:t>Intragranular gas migration toward grain boundary related to the thermal gradient</a:t>
            </a:r>
          </a:p>
          <a:p>
            <a:r>
              <a:rPr lang="en-US" sz="2000" dirty="0"/>
              <a:t>Gas bubble growth due to coalescence via vacancy diffusion</a:t>
            </a:r>
          </a:p>
          <a:p>
            <a:r>
              <a:rPr lang="en-US" sz="2000" dirty="0"/>
              <a:t>Fission gas-induced fuel swelling driven by an increase in the bubble pressure</a:t>
            </a:r>
          </a:p>
          <a:p>
            <a:r>
              <a:rPr lang="en-US" sz="2000" dirty="0"/>
              <a:t>Saturation and interconnection of grain boundary bubbles leading to additional gas release</a:t>
            </a:r>
          </a:p>
          <a:p>
            <a:r>
              <a:rPr lang="en-US" sz="2000" dirty="0"/>
              <a:t>Under slow power transients, fuel heat generation and heat removal by the sodium coolant are almost in thermal equilibrium, and these ‘quasi’ steady-state conditions allow the evaluation of the power level at which fuel melting occurs, providing operating limits</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FA2E0889-DC8D-292D-815B-A5B6F87756F1}"/>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1213699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9720-F78D-4E3B-EEA0-BB0C2F336AAD}"/>
              </a:ext>
            </a:extLst>
          </p:cNvPr>
          <p:cNvSpPr>
            <a:spLocks noGrp="1"/>
          </p:cNvSpPr>
          <p:nvPr>
            <p:ph type="title"/>
          </p:nvPr>
        </p:nvSpPr>
        <p:spPr/>
        <p:txBody>
          <a:bodyPr/>
          <a:lstStyle/>
          <a:p>
            <a:r>
              <a:rPr lang="en-US" dirty="0"/>
              <a:t>Fuel Melting</a:t>
            </a:r>
          </a:p>
        </p:txBody>
      </p:sp>
      <p:sp>
        <p:nvSpPr>
          <p:cNvPr id="3" name="Content Placeholder 2">
            <a:extLst>
              <a:ext uri="{FF2B5EF4-FFF2-40B4-BE49-F238E27FC236}">
                <a16:creationId xmlns:a16="http://schemas.microsoft.com/office/drawing/2014/main" id="{DA254697-C9C4-7A4D-E635-1C855356D9F3}"/>
              </a:ext>
            </a:extLst>
          </p:cNvPr>
          <p:cNvSpPr>
            <a:spLocks noGrp="1"/>
          </p:cNvSpPr>
          <p:nvPr>
            <p:ph idx="1"/>
          </p:nvPr>
        </p:nvSpPr>
        <p:spPr>
          <a:xfrm>
            <a:off x="609600" y="1968501"/>
            <a:ext cx="10972800" cy="4157664"/>
          </a:xfrm>
        </p:spPr>
        <p:txBody>
          <a:bodyPr/>
          <a:lstStyle/>
          <a:p>
            <a:r>
              <a:rPr lang="en-US" sz="2000" dirty="0"/>
              <a:t>SFRs with MOX are sensitive to any fuel compaction effect that might result from fuel motion (for instance, due to melting) with the potential risk of prompt-critical events and mechanical energy release to the vessel structure</a:t>
            </a:r>
          </a:p>
          <a:p>
            <a:r>
              <a:rPr lang="en-US" sz="2000" dirty="0"/>
              <a:t>Fuel-melting occurrence depends on pin thermal behavior that is governed by thermal conductivity, heat exchange between fuel and clad through the pellet–clad gap, and melting temperature</a:t>
            </a:r>
          </a:p>
          <a:p>
            <a:r>
              <a:rPr lang="en-US" sz="2000" dirty="0"/>
              <a:t>Melting temperature and thermal conductivity depend on stoichiometry and burnup</a:t>
            </a:r>
          </a:p>
          <a:p>
            <a:r>
              <a:rPr lang="en-US" sz="2000" dirty="0"/>
              <a:t>Heat exchange in the fuel system is governed by evolution of gap thickness and composition</a:t>
            </a:r>
          </a:p>
          <a:p>
            <a:r>
              <a:rPr lang="en-US" sz="2000" dirty="0"/>
              <a:t>High T plastic fuel creep may lead to central hole reduction and to increase of the macroscopic fuel porosity with subsequent reduction of the thermal conductivity and thus higher fuel temperature in the center that results in a lower power at melting onset</a:t>
            </a:r>
          </a:p>
          <a:p>
            <a:r>
              <a:rPr lang="en-US" sz="2000" dirty="0"/>
              <a:t>High peaking factors (~1.3, compared to ~1.1 in LWRs), can increase the local temperatures in high power regions and increase probability of fuel melting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8BA4DDF-D969-B07B-E689-810E07F7F103}"/>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3778953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6733-5FD5-3F4E-AD04-D4DFBFAD5B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BCBD647-185F-ED40-B4B3-5DE021720570}"/>
              </a:ext>
            </a:extLst>
          </p:cNvPr>
          <p:cNvSpPr>
            <a:spLocks noGrp="1"/>
          </p:cNvSpPr>
          <p:nvPr>
            <p:ph idx="1"/>
          </p:nvPr>
        </p:nvSpPr>
        <p:spPr/>
        <p:txBody>
          <a:bodyPr/>
          <a:lstStyle/>
          <a:p>
            <a:r>
              <a:rPr lang="en-US" sz="2000" dirty="0"/>
              <a:t>Oxide fuel for fast reactors has proved to be a mature, quite reliable, and very robust fuel concept</a:t>
            </a:r>
          </a:p>
          <a:p>
            <a:r>
              <a:rPr lang="en-US" sz="2000" dirty="0"/>
              <a:t>SFRs with MOX operate at much higher power and temperature than LWRs</a:t>
            </a:r>
          </a:p>
          <a:p>
            <a:r>
              <a:rPr lang="en-US" sz="2000" dirty="0"/>
              <a:t>Despite the low thermal conductivity, fuel loadings to the cladding remain low, and oxide fuel pins have demonstrated an ability to reach extremely high burnup (&gt;15 at%)</a:t>
            </a:r>
          </a:p>
          <a:p>
            <a:r>
              <a:rPr lang="en-US" sz="2000" dirty="0"/>
              <a:t>O/M ratio is one of the most significant factors in determining the nature of actinide redistribution, fission product precipitate chemistries, and FCCI formation</a:t>
            </a:r>
          </a:p>
          <a:p>
            <a:r>
              <a:rPr lang="en-US" sz="2000" dirty="0"/>
              <a:t>Unique features include restructuring, central pore formation, and JOG formation</a:t>
            </a:r>
          </a:p>
          <a:p>
            <a:r>
              <a:rPr lang="en-US" sz="2000" dirty="0"/>
              <a:t>Three main types of transient of interest in MOX SFRs</a:t>
            </a:r>
          </a:p>
          <a:p>
            <a:pPr lvl="1"/>
            <a:r>
              <a:rPr lang="en-US" sz="2000" dirty="0"/>
              <a:t>slow power transient (CRWA); blockage of a subassembly; unprotected loss of flow accident</a:t>
            </a:r>
          </a:p>
          <a:p>
            <a:r>
              <a:rPr lang="en-US" sz="2000" dirty="0"/>
              <a:t>Fuel melting is one of the most critical concerns</a:t>
            </a:r>
          </a:p>
          <a:p>
            <a:endParaRPr lang="en-US" sz="2000" dirty="0"/>
          </a:p>
          <a:p>
            <a:endParaRPr lang="en-US" sz="2000" dirty="0"/>
          </a:p>
        </p:txBody>
      </p:sp>
      <p:sp>
        <p:nvSpPr>
          <p:cNvPr id="4" name="Slide Number Placeholder 3">
            <a:extLst>
              <a:ext uri="{FF2B5EF4-FFF2-40B4-BE49-F238E27FC236}">
                <a16:creationId xmlns:a16="http://schemas.microsoft.com/office/drawing/2014/main" id="{83CA775A-65BE-DB4F-80DA-8CC498AA243A}"/>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400493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Mixed oxide (MOX) fuels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860324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DD18-4F2E-A146-8EF0-3C72A8EBF496}"/>
              </a:ext>
            </a:extLst>
          </p:cNvPr>
          <p:cNvSpPr>
            <a:spLocks noGrp="1"/>
          </p:cNvSpPr>
          <p:nvPr>
            <p:ph type="title"/>
          </p:nvPr>
        </p:nvSpPr>
        <p:spPr/>
        <p:txBody>
          <a:bodyPr/>
          <a:lstStyle/>
          <a:p>
            <a:r>
              <a:rPr lang="en-US" dirty="0"/>
              <a:t>Why MOX?</a:t>
            </a:r>
          </a:p>
        </p:txBody>
      </p:sp>
      <p:sp>
        <p:nvSpPr>
          <p:cNvPr id="3" name="Content Placeholder 2">
            <a:extLst>
              <a:ext uri="{FF2B5EF4-FFF2-40B4-BE49-F238E27FC236}">
                <a16:creationId xmlns:a16="http://schemas.microsoft.com/office/drawing/2014/main" id="{6A1A7F89-9DAD-8E47-ACCD-CE027EA50B54}"/>
              </a:ext>
            </a:extLst>
          </p:cNvPr>
          <p:cNvSpPr>
            <a:spLocks noGrp="1"/>
          </p:cNvSpPr>
          <p:nvPr>
            <p:ph idx="1"/>
          </p:nvPr>
        </p:nvSpPr>
        <p:spPr>
          <a:xfrm>
            <a:off x="609600" y="2160495"/>
            <a:ext cx="6109252" cy="3965670"/>
          </a:xfrm>
        </p:spPr>
        <p:txBody>
          <a:bodyPr/>
          <a:lstStyle/>
          <a:p>
            <a:r>
              <a:rPr lang="en-US" sz="2000" dirty="0"/>
              <a:t>The first fast breeder reactors built in the 1950s used metallic fuel (plutonium and uranium), as metals offer the highest heavy metal density and therefore the highest breeding ratio</a:t>
            </a:r>
          </a:p>
          <a:p>
            <a:r>
              <a:rPr lang="en-US" sz="2000" dirty="0"/>
              <a:t>Because of dimensional instability due to swelling and growth, metal fuels couldn’t achieve high burnup</a:t>
            </a:r>
          </a:p>
          <a:p>
            <a:r>
              <a:rPr lang="en-US" sz="2000" dirty="0"/>
              <a:t>By the 1960s, mixed uranium and plutonium oxide (</a:t>
            </a:r>
            <a:r>
              <a:rPr lang="en-US" sz="2000" dirty="0" err="1"/>
              <a:t>U,Pu</a:t>
            </a:r>
            <a:r>
              <a:rPr lang="en-US" sz="2000" dirty="0"/>
              <a:t>)O2=MOX was known to be highly radiation tolerant and began to be considered as a reference fuel for fast reactors</a:t>
            </a:r>
          </a:p>
          <a:p>
            <a:endParaRPr lang="en-US" sz="2000" dirty="0"/>
          </a:p>
        </p:txBody>
      </p:sp>
      <p:sp>
        <p:nvSpPr>
          <p:cNvPr id="4" name="Slide Number Placeholder 3">
            <a:extLst>
              <a:ext uri="{FF2B5EF4-FFF2-40B4-BE49-F238E27FC236}">
                <a16:creationId xmlns:a16="http://schemas.microsoft.com/office/drawing/2014/main" id="{F6C9D5C9-C143-C54E-8198-74512773E92E}"/>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1026" name="Picture 2" descr="Uranium dioxide - Wikipedia">
            <a:extLst>
              <a:ext uri="{FF2B5EF4-FFF2-40B4-BE49-F238E27FC236}">
                <a16:creationId xmlns:a16="http://schemas.microsoft.com/office/drawing/2014/main" id="{7F746083-8293-0142-8CB9-CD3598C8F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472" y="776756"/>
            <a:ext cx="3058319" cy="2767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7: A fragment of the U-Pu-O phase diagram, with the bi-phasic MO 2+x +...  | Download Scientific Diagram">
            <a:extLst>
              <a:ext uri="{FF2B5EF4-FFF2-40B4-BE49-F238E27FC236}">
                <a16:creationId xmlns:a16="http://schemas.microsoft.com/office/drawing/2014/main" id="{8B14696A-6336-B54B-979F-2548EC69E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478" y="3632149"/>
            <a:ext cx="5009874" cy="284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31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08B5B-C3C6-0046-A7FC-AC7B4BC52204}"/>
              </a:ext>
            </a:extLst>
          </p:cNvPr>
          <p:cNvSpPr>
            <a:spLocks noGrp="1"/>
          </p:cNvSpPr>
          <p:nvPr>
            <p:ph type="title"/>
          </p:nvPr>
        </p:nvSpPr>
        <p:spPr/>
        <p:txBody>
          <a:bodyPr/>
          <a:lstStyle/>
          <a:p>
            <a:r>
              <a:rPr lang="en-US" dirty="0"/>
              <a:t>Mixed Oxides</a:t>
            </a:r>
          </a:p>
        </p:txBody>
      </p:sp>
      <p:sp>
        <p:nvSpPr>
          <p:cNvPr id="3" name="Content Placeholder 2">
            <a:extLst>
              <a:ext uri="{FF2B5EF4-FFF2-40B4-BE49-F238E27FC236}">
                <a16:creationId xmlns:a16="http://schemas.microsoft.com/office/drawing/2014/main" id="{EBC0CE87-399D-1641-BB35-A0279B0AE612}"/>
              </a:ext>
            </a:extLst>
          </p:cNvPr>
          <p:cNvSpPr>
            <a:spLocks noGrp="1"/>
          </p:cNvSpPr>
          <p:nvPr>
            <p:ph idx="1"/>
          </p:nvPr>
        </p:nvSpPr>
        <p:spPr>
          <a:xfrm>
            <a:off x="609601" y="2160495"/>
            <a:ext cx="5721625" cy="3965670"/>
          </a:xfrm>
        </p:spPr>
        <p:txBody>
          <a:bodyPr/>
          <a:lstStyle/>
          <a:p>
            <a:r>
              <a:rPr lang="en-US" sz="2000" dirty="0"/>
              <a:t>MOX fuel allows to burn excess weapons grade plutonium</a:t>
            </a:r>
          </a:p>
          <a:p>
            <a:r>
              <a:rPr lang="en-US" sz="2000" dirty="0"/>
              <a:t>About 30 reactors in Europe currently utilize a partial MOX core</a:t>
            </a:r>
          </a:p>
          <a:p>
            <a:r>
              <a:rPr lang="en-US" sz="2000" dirty="0"/>
              <a:t>Similar behavior to UO2, but different neutronics, fission gas release, thermal conductivity, etc.</a:t>
            </a:r>
          </a:p>
          <a:p>
            <a:r>
              <a:rPr lang="en-US" sz="2000" dirty="0"/>
              <a:t>Less common is inclusion of minor actinides in MOX to burn waste</a:t>
            </a:r>
          </a:p>
          <a:p>
            <a:r>
              <a:rPr lang="en-US" sz="2000" dirty="0"/>
              <a:t>Can also serve as a breeder</a:t>
            </a:r>
          </a:p>
          <a:p>
            <a:endParaRPr lang="en-US" sz="2000" dirty="0"/>
          </a:p>
        </p:txBody>
      </p:sp>
      <p:sp>
        <p:nvSpPr>
          <p:cNvPr id="4" name="Slide Number Placeholder 3">
            <a:extLst>
              <a:ext uri="{FF2B5EF4-FFF2-40B4-BE49-F238E27FC236}">
                <a16:creationId xmlns:a16="http://schemas.microsoft.com/office/drawing/2014/main" id="{A3E645FF-8447-7742-9B0B-E489B4B6C19A}"/>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dirty="0"/>
          </a:p>
        </p:txBody>
      </p:sp>
      <p:pic>
        <p:nvPicPr>
          <p:cNvPr id="6" name="Picture 5">
            <a:extLst>
              <a:ext uri="{FF2B5EF4-FFF2-40B4-BE49-F238E27FC236}">
                <a16:creationId xmlns:a16="http://schemas.microsoft.com/office/drawing/2014/main" id="{CC4DE424-C2E4-3744-8F0D-5F70CC36A2CD}"/>
              </a:ext>
            </a:extLst>
          </p:cNvPr>
          <p:cNvPicPr>
            <a:picLocks noChangeAspect="1"/>
          </p:cNvPicPr>
          <p:nvPr/>
        </p:nvPicPr>
        <p:blipFill>
          <a:blip r:embed="rId2"/>
          <a:stretch>
            <a:fillRect/>
          </a:stretch>
        </p:blipFill>
        <p:spPr>
          <a:xfrm>
            <a:off x="6331226" y="1800740"/>
            <a:ext cx="5553507" cy="4555611"/>
          </a:xfrm>
          <a:prstGeom prst="rect">
            <a:avLst/>
          </a:prstGeom>
        </p:spPr>
      </p:pic>
    </p:spTree>
    <p:extLst>
      <p:ext uri="{BB962C8B-B14F-4D97-AF65-F5344CB8AC3E}">
        <p14:creationId xmlns:p14="http://schemas.microsoft.com/office/powerpoint/2010/main" val="199148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DCAE-14DB-2B48-8B3D-B6DAA1827465}"/>
              </a:ext>
            </a:extLst>
          </p:cNvPr>
          <p:cNvSpPr>
            <a:spLocks noGrp="1"/>
          </p:cNvSpPr>
          <p:nvPr>
            <p:ph type="title"/>
          </p:nvPr>
        </p:nvSpPr>
        <p:spPr/>
        <p:txBody>
          <a:bodyPr/>
          <a:lstStyle/>
          <a:p>
            <a:r>
              <a:rPr lang="en-US" dirty="0"/>
              <a:t>MOX Designs</a:t>
            </a:r>
          </a:p>
        </p:txBody>
      </p:sp>
      <p:sp>
        <p:nvSpPr>
          <p:cNvPr id="3" name="Content Placeholder 2">
            <a:extLst>
              <a:ext uri="{FF2B5EF4-FFF2-40B4-BE49-F238E27FC236}">
                <a16:creationId xmlns:a16="http://schemas.microsoft.com/office/drawing/2014/main" id="{AD192575-0962-C845-8F0E-046BA845867F}"/>
              </a:ext>
            </a:extLst>
          </p:cNvPr>
          <p:cNvSpPr>
            <a:spLocks noGrp="1"/>
          </p:cNvSpPr>
          <p:nvPr>
            <p:ph idx="1"/>
          </p:nvPr>
        </p:nvSpPr>
        <p:spPr/>
        <p:txBody>
          <a:bodyPr/>
          <a:lstStyle/>
          <a:p>
            <a:r>
              <a:rPr lang="en-US" sz="2000" dirty="0"/>
              <a:t>The fuel pin is a long cylinder (2–3m long, 5–10mm diameter), clad in a steel tube (0.4–0.6mm thick) closed in both ends by welded plugs, preventing direct contact between the radioactive material and the sodium coolant</a:t>
            </a:r>
          </a:p>
          <a:p>
            <a:r>
              <a:rPr lang="en-US" sz="2000" dirty="0"/>
              <a:t>The oxide fissile column (~1 m long) consists of a stack of conventionally pressed and sintered pellets with an outer diameter slightly smaller than the inner diameter of the clad, providing a gap ~100 micron gap</a:t>
            </a:r>
          </a:p>
          <a:p>
            <a:r>
              <a:rPr lang="en-US" sz="2000" dirty="0"/>
              <a:t>Both full pellets and annular pellets have been used</a:t>
            </a:r>
          </a:p>
          <a:p>
            <a:r>
              <a:rPr lang="en-US" sz="2000" dirty="0"/>
              <a:t>A He gap with a pressure ~1 atm is used</a:t>
            </a:r>
          </a:p>
          <a:p>
            <a:r>
              <a:rPr lang="en-US" sz="2000" dirty="0"/>
              <a:t>Fuel pins of fast reactors are designed to operate at a high linear heat generation rate: between 400 and 500 W/cm, about 2x-3x higher than standard linear power in light water reactors (LWRs)</a:t>
            </a:r>
          </a:p>
          <a:p>
            <a:endParaRPr lang="en-US" sz="2000" dirty="0"/>
          </a:p>
          <a:p>
            <a:endParaRPr lang="en-US" sz="2000" dirty="0"/>
          </a:p>
        </p:txBody>
      </p:sp>
      <p:sp>
        <p:nvSpPr>
          <p:cNvPr id="4" name="Slide Number Placeholder 3">
            <a:extLst>
              <a:ext uri="{FF2B5EF4-FFF2-40B4-BE49-F238E27FC236}">
                <a16:creationId xmlns:a16="http://schemas.microsoft.com/office/drawing/2014/main" id="{D8C73ED7-9750-7F47-8188-F1A42F8CE67D}"/>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635135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05FF-1059-7A43-99FA-56CBBBC7480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F758C20A-4B5A-0C4C-88BE-DC90DFD9FB0E}"/>
              </a:ext>
            </a:extLst>
          </p:cNvPr>
          <p:cNvSpPr>
            <a:spLocks noGrp="1"/>
          </p:cNvSpPr>
          <p:nvPr>
            <p:ph idx="1"/>
          </p:nvPr>
        </p:nvSpPr>
        <p:spPr/>
        <p:txBody>
          <a:bodyPr/>
          <a:lstStyle/>
          <a:p>
            <a:r>
              <a:rPr lang="en-US" sz="2000" dirty="0"/>
              <a:t>As the fast reactor fuel pin diameters are generally smaller than classical rod diameters of LWRs, the power density and heat fluxes are much higher in SFRs than in LWRs</a:t>
            </a:r>
          </a:p>
          <a:p>
            <a:r>
              <a:rPr lang="en-US" sz="2000" dirty="0"/>
              <a:t>For example, in a Phenix fuel pin at 450W/cm, the power density in the pellet reaches almost 2000 W/cc</a:t>
            </a:r>
          </a:p>
          <a:p>
            <a:r>
              <a:rPr lang="en-US" sz="2000" dirty="0"/>
              <a:t>Sodium enters the bottom part of the core at about 400 C and the average coolant temperature above the core is typically about 550 C</a:t>
            </a:r>
          </a:p>
          <a:p>
            <a:r>
              <a:rPr lang="en-US" sz="2000" dirty="0"/>
              <a:t>The neutron flux is very intense (~7x10</a:t>
            </a:r>
            <a:r>
              <a:rPr lang="en-US" sz="2000" baseline="30000" dirty="0"/>
              <a:t>15</a:t>
            </a:r>
            <a:r>
              <a:rPr lang="en-US" sz="2000" dirty="0"/>
              <a:t> n/cm</a:t>
            </a:r>
            <a:r>
              <a:rPr lang="en-US" sz="2000" baseline="30000" dirty="0"/>
              <a:t>2</a:t>
            </a:r>
            <a:r>
              <a:rPr lang="en-US" sz="2000" dirty="0"/>
              <a:t>/s in the core center) and the assembly materials suffer high damage, more than 100 dpa, at high burnup</a:t>
            </a:r>
          </a:p>
          <a:p>
            <a:r>
              <a:rPr lang="en-US" sz="2000" dirty="0"/>
              <a:t>Qualifying metallic materials able to withstand such high damage while keeping their shape and mechanical properties was/is one of the key challenges for fast reactors</a:t>
            </a:r>
          </a:p>
          <a:p>
            <a:r>
              <a:rPr lang="en-US" sz="2000" dirty="0"/>
              <a:t>In order to reduce fuel cycle costs, the main objective of oxide fuels R&amp;D for fast reactors has been to reach high burnup, typically around 150 </a:t>
            </a:r>
            <a:r>
              <a:rPr lang="en-US" sz="2000" dirty="0" err="1"/>
              <a:t>GWd</a:t>
            </a:r>
            <a:r>
              <a:rPr lang="en-US" sz="2000" dirty="0"/>
              <a:t>/ton, about twice the burnup achieved in LWRs</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9EE9D9E6-514C-B44D-A33C-6991E66219A8}"/>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3599119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6F75-1C11-77FF-5DBD-5B1D4E59B2E9}"/>
              </a:ext>
            </a:extLst>
          </p:cNvPr>
          <p:cNvSpPr>
            <a:spLocks noGrp="1"/>
          </p:cNvSpPr>
          <p:nvPr>
            <p:ph type="title"/>
          </p:nvPr>
        </p:nvSpPr>
        <p:spPr/>
        <p:txBody>
          <a:bodyPr/>
          <a:lstStyle/>
          <a:p>
            <a:r>
              <a:rPr lang="en-US" dirty="0"/>
              <a:t>UO2 to MOX Design Differences</a:t>
            </a:r>
          </a:p>
        </p:txBody>
      </p:sp>
      <p:sp>
        <p:nvSpPr>
          <p:cNvPr id="3" name="Content Placeholder 2">
            <a:extLst>
              <a:ext uri="{FF2B5EF4-FFF2-40B4-BE49-F238E27FC236}">
                <a16:creationId xmlns:a16="http://schemas.microsoft.com/office/drawing/2014/main" id="{854859AB-DA71-551A-DCDA-0B929A35CD4D}"/>
              </a:ext>
            </a:extLst>
          </p:cNvPr>
          <p:cNvSpPr>
            <a:spLocks noGrp="1"/>
          </p:cNvSpPr>
          <p:nvPr>
            <p:ph idx="1"/>
          </p:nvPr>
        </p:nvSpPr>
        <p:spPr/>
        <p:txBody>
          <a:bodyPr/>
          <a:lstStyle/>
          <a:p>
            <a:r>
              <a:rPr lang="en-US" dirty="0"/>
              <a:t>Shorter fuel column/rod in MOX</a:t>
            </a:r>
          </a:p>
          <a:p>
            <a:r>
              <a:rPr lang="en-US" dirty="0"/>
              <a:t>Smaller fuel diameter in MOX</a:t>
            </a:r>
          </a:p>
          <a:p>
            <a:r>
              <a:rPr lang="en-US" dirty="0"/>
              <a:t>Steel cladding vs. zircaloy cladding</a:t>
            </a:r>
          </a:p>
          <a:p>
            <a:r>
              <a:rPr lang="en-US" dirty="0"/>
              <a:t>Much higher heating rates in MOX</a:t>
            </a:r>
          </a:p>
          <a:p>
            <a:r>
              <a:rPr lang="en-US" dirty="0"/>
              <a:t>Larger gas plenum</a:t>
            </a:r>
          </a:p>
          <a:p>
            <a:r>
              <a:rPr lang="en-US" dirty="0"/>
              <a:t>Sodium coolant in SFRs</a:t>
            </a:r>
          </a:p>
          <a:p>
            <a:r>
              <a:rPr lang="en-US" dirty="0"/>
              <a:t>Extended burnup for MOX</a:t>
            </a:r>
          </a:p>
          <a:p>
            <a:r>
              <a:rPr lang="en-US" dirty="0"/>
              <a:t>Hexagonal packing of fuel pins</a:t>
            </a:r>
          </a:p>
          <a:p>
            <a:endParaRPr lang="en-US" dirty="0"/>
          </a:p>
        </p:txBody>
      </p:sp>
      <p:sp>
        <p:nvSpPr>
          <p:cNvPr id="4" name="Slide Number Placeholder 3">
            <a:extLst>
              <a:ext uri="{FF2B5EF4-FFF2-40B4-BE49-F238E27FC236}">
                <a16:creationId xmlns:a16="http://schemas.microsoft.com/office/drawing/2014/main" id="{8C07EF39-A4E7-AF65-987B-1F687A945F36}"/>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1026" name="Picture 2" descr="Horizontal and vertical views of an FFTF fuel assembly. | Download  Scientific Diagram">
            <a:extLst>
              <a:ext uri="{FF2B5EF4-FFF2-40B4-BE49-F238E27FC236}">
                <a16:creationId xmlns:a16="http://schemas.microsoft.com/office/drawing/2014/main" id="{63B194F1-8131-9A91-414A-0B1480050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740" y="2198687"/>
            <a:ext cx="4139004" cy="26398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8ACDEE-AB77-ED44-16C0-147B569AD3D6}"/>
              </a:ext>
            </a:extLst>
          </p:cNvPr>
          <p:cNvSpPr txBox="1"/>
          <p:nvPr/>
        </p:nvSpPr>
        <p:spPr>
          <a:xfrm>
            <a:off x="7920681" y="5140411"/>
            <a:ext cx="2239319" cy="383059"/>
          </a:xfrm>
          <a:prstGeom prst="rect">
            <a:avLst/>
          </a:prstGeom>
          <a:noFill/>
        </p:spPr>
        <p:txBody>
          <a:bodyPr wrap="square" rtlCol="0">
            <a:spAutoFit/>
          </a:bodyPr>
          <a:lstStyle/>
          <a:p>
            <a:pPr algn="ctr"/>
            <a:r>
              <a:rPr lang="en-US" dirty="0"/>
              <a:t>FFTF Assembly</a:t>
            </a:r>
          </a:p>
        </p:txBody>
      </p:sp>
    </p:spTree>
    <p:extLst>
      <p:ext uri="{BB962C8B-B14F-4D97-AF65-F5344CB8AC3E}">
        <p14:creationId xmlns:p14="http://schemas.microsoft.com/office/powerpoint/2010/main" val="3464337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3B70-35DC-544B-9F51-A27245C5B4A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E41A27E7-F2F0-D147-BB03-265E116408EB}"/>
              </a:ext>
            </a:extLst>
          </p:cNvPr>
          <p:cNvSpPr>
            <a:spLocks noGrp="1"/>
          </p:cNvSpPr>
          <p:nvPr>
            <p:ph idx="1"/>
          </p:nvPr>
        </p:nvSpPr>
        <p:spPr/>
        <p:txBody>
          <a:bodyPr/>
          <a:lstStyle/>
          <a:p>
            <a:r>
              <a:rPr lang="en-US" sz="2000" dirty="0"/>
              <a:t>The main requirements and design criteria are the following:</a:t>
            </a:r>
          </a:p>
          <a:p>
            <a:pPr lvl="1"/>
            <a:r>
              <a:rPr lang="en-US" sz="2000" dirty="0"/>
              <a:t>Guaranteeing the absence of fuel melting, both in nominal conditions and during off-normal events</a:t>
            </a:r>
          </a:p>
          <a:p>
            <a:pPr lvl="1"/>
            <a:r>
              <a:rPr lang="en-US" sz="2000" dirty="0"/>
              <a:t>Keeping cladding integrity and fuel pin tightness</a:t>
            </a:r>
          </a:p>
          <a:p>
            <a:pPr lvl="1"/>
            <a:r>
              <a:rPr lang="en-US" sz="2000" dirty="0"/>
              <a:t>Cooling of the fuel pin bundle must be ensured up to high burnup in all operating conditions</a:t>
            </a:r>
          </a:p>
          <a:p>
            <a:pPr lvl="1"/>
            <a:r>
              <a:rPr lang="en-US" sz="2000" dirty="0"/>
              <a:t>Loading and unloading of subassemblies have to be guaranteed, which induces a limitation on the deformation of the hexagonal wrapper tubes</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EC10D385-6F7F-9042-93AC-80FA1AE70165}"/>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66068493"/>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7907</TotalTime>
  <Words>2849</Words>
  <Application>Microsoft Macintosh PowerPoint</Application>
  <PresentationFormat>Widescreen</PresentationFormat>
  <Paragraphs>210</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Symbol</vt:lpstr>
      <vt:lpstr>NCStateU-horizontal-left-logo</vt:lpstr>
      <vt:lpstr>Nuclear Fuel Performance</vt:lpstr>
      <vt:lpstr>Last Time</vt:lpstr>
      <vt:lpstr>Mixed oxide (MOX) fuels</vt:lpstr>
      <vt:lpstr>Why MOX?</vt:lpstr>
      <vt:lpstr>Mixed Oxides</vt:lpstr>
      <vt:lpstr>MOX Designs</vt:lpstr>
      <vt:lpstr>MOX Fuel</vt:lpstr>
      <vt:lpstr>UO2 to MOX Design Differences</vt:lpstr>
      <vt:lpstr>MOX Fuel</vt:lpstr>
      <vt:lpstr>MOX Fuels</vt:lpstr>
      <vt:lpstr>MOX Restructuring</vt:lpstr>
      <vt:lpstr>MOX Restructuring</vt:lpstr>
      <vt:lpstr>MOX Restructuring</vt:lpstr>
      <vt:lpstr>Constituent Redistribution</vt:lpstr>
      <vt:lpstr>Gap Closure</vt:lpstr>
      <vt:lpstr>Fission Products</vt:lpstr>
      <vt:lpstr>Fission Products</vt:lpstr>
      <vt:lpstr>O/M Ratio</vt:lpstr>
      <vt:lpstr>Joint Oxyde Gaine (JOG)</vt:lpstr>
      <vt:lpstr>JOG Effects</vt:lpstr>
      <vt:lpstr>FCCI</vt:lpstr>
      <vt:lpstr>Accidents/Transients in MOX SFRs</vt:lpstr>
      <vt:lpstr>Control Rod Withdrawal Accident (CRWA)</vt:lpstr>
      <vt:lpstr>Local blockage of a subassembly</vt:lpstr>
      <vt:lpstr>Unprotected loss of flow accident (ULOF)</vt:lpstr>
      <vt:lpstr>Fuel Behavior Under Slow Power Transients</vt:lpstr>
      <vt:lpstr>Fuel Melting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Beeler</cp:lastModifiedBy>
  <cp:revision>50</cp:revision>
  <dcterms:created xsi:type="dcterms:W3CDTF">2021-03-25T14:16:40Z</dcterms:created>
  <dcterms:modified xsi:type="dcterms:W3CDTF">2025-03-21T16:02:34Z</dcterms:modified>
</cp:coreProperties>
</file>